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32918400" cy="21945600"/>
  <p:notesSz cx="6858000" cy="9144000"/>
  <p:defaultTextStyle>
    <a:defPPr>
      <a:defRPr lang="en-US"/>
    </a:defPPr>
    <a:lvl1pPr marL="0" algn="l" defTabSz="2633472" rtl="0" eaLnBrk="1" latinLnBrk="0" hangingPunct="1">
      <a:defRPr sz="5184" kern="1200">
        <a:solidFill>
          <a:schemeClr val="tx1"/>
        </a:solidFill>
        <a:latin typeface="+mn-lt"/>
        <a:ea typeface="+mn-ea"/>
        <a:cs typeface="+mn-cs"/>
      </a:defRPr>
    </a:lvl1pPr>
    <a:lvl2pPr marL="1316736" algn="l" defTabSz="2633472" rtl="0" eaLnBrk="1" latinLnBrk="0" hangingPunct="1">
      <a:defRPr sz="5184" kern="1200">
        <a:solidFill>
          <a:schemeClr val="tx1"/>
        </a:solidFill>
        <a:latin typeface="+mn-lt"/>
        <a:ea typeface="+mn-ea"/>
        <a:cs typeface="+mn-cs"/>
      </a:defRPr>
    </a:lvl2pPr>
    <a:lvl3pPr marL="2633472" algn="l" defTabSz="2633472" rtl="0" eaLnBrk="1" latinLnBrk="0" hangingPunct="1">
      <a:defRPr sz="5184" kern="1200">
        <a:solidFill>
          <a:schemeClr val="tx1"/>
        </a:solidFill>
        <a:latin typeface="+mn-lt"/>
        <a:ea typeface="+mn-ea"/>
        <a:cs typeface="+mn-cs"/>
      </a:defRPr>
    </a:lvl3pPr>
    <a:lvl4pPr marL="3950208" algn="l" defTabSz="2633472" rtl="0" eaLnBrk="1" latinLnBrk="0" hangingPunct="1">
      <a:defRPr sz="5184" kern="1200">
        <a:solidFill>
          <a:schemeClr val="tx1"/>
        </a:solidFill>
        <a:latin typeface="+mn-lt"/>
        <a:ea typeface="+mn-ea"/>
        <a:cs typeface="+mn-cs"/>
      </a:defRPr>
    </a:lvl4pPr>
    <a:lvl5pPr marL="5266944" algn="l" defTabSz="2633472" rtl="0" eaLnBrk="1" latinLnBrk="0" hangingPunct="1">
      <a:defRPr sz="5184" kern="1200">
        <a:solidFill>
          <a:schemeClr val="tx1"/>
        </a:solidFill>
        <a:latin typeface="+mn-lt"/>
        <a:ea typeface="+mn-ea"/>
        <a:cs typeface="+mn-cs"/>
      </a:defRPr>
    </a:lvl5pPr>
    <a:lvl6pPr marL="6583680" algn="l" defTabSz="2633472" rtl="0" eaLnBrk="1" latinLnBrk="0" hangingPunct="1">
      <a:defRPr sz="5184" kern="1200">
        <a:solidFill>
          <a:schemeClr val="tx1"/>
        </a:solidFill>
        <a:latin typeface="+mn-lt"/>
        <a:ea typeface="+mn-ea"/>
        <a:cs typeface="+mn-cs"/>
      </a:defRPr>
    </a:lvl6pPr>
    <a:lvl7pPr marL="7900416" algn="l" defTabSz="2633472" rtl="0" eaLnBrk="1" latinLnBrk="0" hangingPunct="1">
      <a:defRPr sz="5184" kern="1200">
        <a:solidFill>
          <a:schemeClr val="tx1"/>
        </a:solidFill>
        <a:latin typeface="+mn-lt"/>
        <a:ea typeface="+mn-ea"/>
        <a:cs typeface="+mn-cs"/>
      </a:defRPr>
    </a:lvl7pPr>
    <a:lvl8pPr marL="9217152" algn="l" defTabSz="2633472" rtl="0" eaLnBrk="1" latinLnBrk="0" hangingPunct="1">
      <a:defRPr sz="5184" kern="1200">
        <a:solidFill>
          <a:schemeClr val="tx1"/>
        </a:solidFill>
        <a:latin typeface="+mn-lt"/>
        <a:ea typeface="+mn-ea"/>
        <a:cs typeface="+mn-cs"/>
      </a:defRPr>
    </a:lvl8pPr>
    <a:lvl9pPr marL="10533888" algn="l" defTabSz="2633472" rtl="0" eaLnBrk="1" latinLnBrk="0" hangingPunct="1">
      <a:defRPr sz="518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rat" initials="m"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68" autoAdjust="0"/>
    <p:restoredTop sz="94660"/>
  </p:normalViewPr>
  <p:slideViewPr>
    <p:cSldViewPr snapToGrid="0">
      <p:cViewPr varScale="1">
        <p:scale>
          <a:sx n="21" d="100"/>
          <a:sy n="21" d="100"/>
        </p:scale>
        <p:origin x="1322" y="46"/>
      </p:cViewPr>
      <p:guideLst>
        <p:guide orient="horz" pos="6912"/>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DED82-96B1-4A91-8B6F-604030E74201}" type="datetimeFigureOut">
              <a:rPr lang="en-US" smtClean="0"/>
              <a:t>1/22/2020</a:t>
            </a:fld>
            <a:endParaRPr lang="en-US" dirty="0"/>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680A4-C704-4C90-B531-120580CC10DC}" type="slidenum">
              <a:rPr lang="en-US" smtClean="0"/>
              <a:t>‹#›</a:t>
            </a:fld>
            <a:endParaRPr lang="en-US" dirty="0"/>
          </a:p>
        </p:txBody>
      </p:sp>
    </p:spTree>
    <p:extLst>
      <p:ext uri="{BB962C8B-B14F-4D97-AF65-F5344CB8AC3E}">
        <p14:creationId xmlns:p14="http://schemas.microsoft.com/office/powerpoint/2010/main" val="3800331787"/>
      </p:ext>
    </p:extLst>
  </p:cSld>
  <p:clrMap bg1="lt1" tx1="dk1" bg2="lt2" tx2="dk2" accent1="accent1" accent2="accent2" accent3="accent3" accent4="accent4" accent5="accent5" accent6="accent6" hlink="hlink" folHlink="folHlink"/>
  <p:notesStyle>
    <a:lvl1pPr marL="0" algn="l" defTabSz="2633472" rtl="0" eaLnBrk="1" latinLnBrk="0" hangingPunct="1">
      <a:defRPr sz="3456" kern="1200">
        <a:solidFill>
          <a:schemeClr val="tx1"/>
        </a:solidFill>
        <a:latin typeface="+mn-lt"/>
        <a:ea typeface="+mn-ea"/>
        <a:cs typeface="+mn-cs"/>
      </a:defRPr>
    </a:lvl1pPr>
    <a:lvl2pPr marL="1316736" algn="l" defTabSz="2633472" rtl="0" eaLnBrk="1" latinLnBrk="0" hangingPunct="1">
      <a:defRPr sz="3456" kern="1200">
        <a:solidFill>
          <a:schemeClr val="tx1"/>
        </a:solidFill>
        <a:latin typeface="+mn-lt"/>
        <a:ea typeface="+mn-ea"/>
        <a:cs typeface="+mn-cs"/>
      </a:defRPr>
    </a:lvl2pPr>
    <a:lvl3pPr marL="2633472" algn="l" defTabSz="2633472" rtl="0" eaLnBrk="1" latinLnBrk="0" hangingPunct="1">
      <a:defRPr sz="3456" kern="1200">
        <a:solidFill>
          <a:schemeClr val="tx1"/>
        </a:solidFill>
        <a:latin typeface="+mn-lt"/>
        <a:ea typeface="+mn-ea"/>
        <a:cs typeface="+mn-cs"/>
      </a:defRPr>
    </a:lvl3pPr>
    <a:lvl4pPr marL="3950208" algn="l" defTabSz="2633472" rtl="0" eaLnBrk="1" latinLnBrk="0" hangingPunct="1">
      <a:defRPr sz="3456" kern="1200">
        <a:solidFill>
          <a:schemeClr val="tx1"/>
        </a:solidFill>
        <a:latin typeface="+mn-lt"/>
        <a:ea typeface="+mn-ea"/>
        <a:cs typeface="+mn-cs"/>
      </a:defRPr>
    </a:lvl4pPr>
    <a:lvl5pPr marL="5266944" algn="l" defTabSz="2633472" rtl="0" eaLnBrk="1" latinLnBrk="0" hangingPunct="1">
      <a:defRPr sz="3456" kern="1200">
        <a:solidFill>
          <a:schemeClr val="tx1"/>
        </a:solidFill>
        <a:latin typeface="+mn-lt"/>
        <a:ea typeface="+mn-ea"/>
        <a:cs typeface="+mn-cs"/>
      </a:defRPr>
    </a:lvl5pPr>
    <a:lvl6pPr marL="6583680" algn="l" defTabSz="2633472" rtl="0" eaLnBrk="1" latinLnBrk="0" hangingPunct="1">
      <a:defRPr sz="3456" kern="1200">
        <a:solidFill>
          <a:schemeClr val="tx1"/>
        </a:solidFill>
        <a:latin typeface="+mn-lt"/>
        <a:ea typeface="+mn-ea"/>
        <a:cs typeface="+mn-cs"/>
      </a:defRPr>
    </a:lvl6pPr>
    <a:lvl7pPr marL="7900416" algn="l" defTabSz="2633472" rtl="0" eaLnBrk="1" latinLnBrk="0" hangingPunct="1">
      <a:defRPr sz="3456" kern="1200">
        <a:solidFill>
          <a:schemeClr val="tx1"/>
        </a:solidFill>
        <a:latin typeface="+mn-lt"/>
        <a:ea typeface="+mn-ea"/>
        <a:cs typeface="+mn-cs"/>
      </a:defRPr>
    </a:lvl7pPr>
    <a:lvl8pPr marL="9217152" algn="l" defTabSz="2633472" rtl="0" eaLnBrk="1" latinLnBrk="0" hangingPunct="1">
      <a:defRPr sz="3456" kern="1200">
        <a:solidFill>
          <a:schemeClr val="tx1"/>
        </a:solidFill>
        <a:latin typeface="+mn-lt"/>
        <a:ea typeface="+mn-ea"/>
        <a:cs typeface="+mn-cs"/>
      </a:defRPr>
    </a:lvl8pPr>
    <a:lvl9pPr marL="10533888" algn="l" defTabSz="2633472" rtl="0" eaLnBrk="1" latinLnBrk="0" hangingPunct="1">
      <a:defRPr sz="345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80199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3786371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3729511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292599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2913622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1237031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3826170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385072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221739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3449751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4B190171-3BD1-4C30-A385-085C1A5AD0E7}" type="datetimeFigureOut">
              <a:rPr lang="en-US" smtClean="0"/>
              <a:t>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1D25B3-E2EC-4D13-9F9A-3C78174A67D6}" type="slidenum">
              <a:rPr lang="en-US" smtClean="0"/>
              <a:t>‹#›</a:t>
            </a:fld>
            <a:endParaRPr lang="en-US" dirty="0"/>
          </a:p>
        </p:txBody>
      </p:sp>
    </p:spTree>
    <p:extLst>
      <p:ext uri="{BB962C8B-B14F-4D97-AF65-F5344CB8AC3E}">
        <p14:creationId xmlns:p14="http://schemas.microsoft.com/office/powerpoint/2010/main" val="421692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4B190171-3BD1-4C30-A385-085C1A5AD0E7}" type="datetimeFigureOut">
              <a:rPr lang="en-US" smtClean="0"/>
              <a:t>1/22/2020</a:t>
            </a:fld>
            <a:endParaRPr lang="en-US" dirty="0"/>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741D25B3-E2EC-4D13-9F9A-3C78174A67D6}" type="slidenum">
              <a:rPr lang="en-US" smtClean="0"/>
              <a:t>‹#›</a:t>
            </a:fld>
            <a:endParaRPr lang="en-US" dirty="0"/>
          </a:p>
        </p:txBody>
      </p:sp>
    </p:spTree>
    <p:extLst>
      <p:ext uri="{BB962C8B-B14F-4D97-AF65-F5344CB8AC3E}">
        <p14:creationId xmlns:p14="http://schemas.microsoft.com/office/powerpoint/2010/main" val="25913375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em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838801" y="2374170"/>
            <a:ext cx="8784199" cy="14677156"/>
            <a:chOff x="10726125" y="12591064"/>
            <a:chExt cx="13176300" cy="5161281"/>
          </a:xfrm>
        </p:grpSpPr>
        <p:sp>
          <p:nvSpPr>
            <p:cNvPr id="2" name="TextBox 1"/>
            <p:cNvSpPr txBox="1"/>
            <p:nvPr/>
          </p:nvSpPr>
          <p:spPr>
            <a:xfrm>
              <a:off x="10726125" y="12838664"/>
              <a:ext cx="13176300" cy="4913681"/>
            </a:xfrm>
            <a:prstGeom prst="rect">
              <a:avLst/>
            </a:prstGeom>
            <a:noFill/>
          </p:spPr>
          <p:txBody>
            <a:bodyPr wrap="square" rtlCol="0">
              <a:spAutoFit/>
            </a:bodyPr>
            <a:lstStyle/>
            <a:p>
              <a:pPr marL="228623" indent="-228623">
                <a:buFont typeface="Arial" panose="020B0604020202020204" pitchFamily="34" charset="0"/>
                <a:buChar char="•"/>
              </a:pPr>
              <a:r>
                <a:rPr lang="en-US" sz="2200" dirty="0"/>
                <a:t>The next steps in the development of this probe will be to characterize it </a:t>
              </a:r>
              <a:r>
                <a:rPr lang="en-US" sz="2200" b="1" dirty="0"/>
                <a:t>in vivo on hamsters</a:t>
              </a:r>
              <a:r>
                <a:rPr lang="en-US" sz="2200" dirty="0"/>
                <a:t>.</a:t>
              </a:r>
            </a:p>
            <a:p>
              <a:pPr marL="228623" indent="-228623">
                <a:buFont typeface="Arial" panose="020B0604020202020204" pitchFamily="34" charset="0"/>
                <a:buChar char="•"/>
              </a:pPr>
              <a:r>
                <a:rPr lang="en-US" sz="2200" dirty="0"/>
                <a:t>To do this we intend to clamp the hamster cheek, and perform our tests.</a:t>
              </a:r>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r>
                <a:rPr lang="en-US" sz="2200" dirty="0"/>
                <a:t>The cheek will be clamped, and inverted to allow access to the inside of the subject’s cheeks.</a:t>
              </a:r>
            </a:p>
            <a:p>
              <a:pPr marL="228623" indent="-228623">
                <a:buFont typeface="Arial" panose="020B0604020202020204" pitchFamily="34" charset="0"/>
                <a:buChar char="•"/>
              </a:pPr>
              <a:r>
                <a:rPr lang="en-US" sz="2200" dirty="0"/>
                <a:t>Current tests are being done on sacrificed mice and rats to ensure everything is working.</a:t>
              </a:r>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r>
                <a:rPr lang="en-US" sz="2200" dirty="0"/>
                <a:t>Two photon (red), and second harmonic generation (green) imaging techniques have been performed on mice and rats</a:t>
              </a:r>
            </a:p>
            <a:p>
              <a:pPr marL="228623" indent="-228623">
                <a:buFont typeface="Arial" panose="020B0604020202020204" pitchFamily="34" charset="0"/>
                <a:buChar char="•"/>
              </a:pPr>
              <a:r>
                <a:rPr lang="en-US" sz="2200" dirty="0"/>
                <a:t>All equipment has been tested.</a:t>
              </a:r>
            </a:p>
            <a:p>
              <a:pPr marL="228623" indent="-228623">
                <a:buFont typeface="Arial" panose="020B0604020202020204" pitchFamily="34" charset="0"/>
                <a:buChar char="•"/>
              </a:pPr>
              <a:r>
                <a:rPr lang="en-US" sz="2200" dirty="0"/>
                <a:t>Hamsters arrived this week.</a:t>
              </a:r>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a:p>
              <a:pPr marL="228623" indent="-228623">
                <a:buFont typeface="Arial" panose="020B0604020202020204" pitchFamily="34" charset="0"/>
                <a:buChar char="•"/>
              </a:pPr>
              <a:endParaRPr lang="en-US" sz="2200" dirty="0"/>
            </a:p>
          </p:txBody>
        </p:sp>
        <p:sp>
          <p:nvSpPr>
            <p:cNvPr id="61" name="Rectangle 525"/>
            <p:cNvSpPr>
              <a:spLocks noChangeArrowheads="1"/>
            </p:cNvSpPr>
            <p:nvPr/>
          </p:nvSpPr>
          <p:spPr bwMode="auto">
            <a:xfrm>
              <a:off x="13889697" y="12591064"/>
              <a:ext cx="7012354" cy="157536"/>
            </a:xfrm>
            <a:prstGeom prst="rect">
              <a:avLst/>
            </a:prstGeom>
            <a:noFill/>
            <a:ln w="9525">
              <a:noFill/>
              <a:miter lim="800000"/>
              <a:headEnd/>
              <a:tailEnd/>
            </a:ln>
          </p:spPr>
          <p:txBody>
            <a:bodyPr wrap="square" lIns="16931" tIns="8466" rIns="16931" bIns="8466">
              <a:spAutoFit/>
            </a:bodyPr>
            <a:lstStyle/>
            <a:p>
              <a:pPr algn="ctr" defTabSz="169370">
                <a:spcAft>
                  <a:spcPct val="25000"/>
                </a:spcAft>
                <a:tabLst>
                  <a:tab pos="158078" algn="l"/>
                </a:tabLst>
              </a:pPr>
              <a:r>
                <a:rPr lang="en-US" sz="2800" b="1" dirty="0">
                  <a:solidFill>
                    <a:srgbClr val="000000"/>
                  </a:solidFill>
                  <a:latin typeface="Arial" panose="020B0604020202020204" pitchFamily="34" charset="0"/>
                  <a:cs typeface="Arial" panose="020B0604020202020204" pitchFamily="34" charset="0"/>
                </a:rPr>
                <a:t>IV. In Vivo Hamster Testing</a:t>
              </a:r>
            </a:p>
          </p:txBody>
        </p:sp>
      </p:grpSp>
      <p:pic>
        <p:nvPicPr>
          <p:cNvPr id="1026" name="Picture 2" descr="http://www.bme.utexas.edu/attachments/category/96/bme_fa_CMY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004" y="274738"/>
            <a:ext cx="8407400" cy="140335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https://www.utexas.edu/opa/identity_standards/images/UTwordmarkTagLtd_LG.jpg"/>
          <p:cNvSpPr>
            <a:spLocks noChangeAspect="1" noChangeArrowheads="1"/>
          </p:cNvSpPr>
          <p:nvPr/>
        </p:nvSpPr>
        <p:spPr bwMode="auto">
          <a:xfrm>
            <a:off x="9247717" y="-96309"/>
            <a:ext cx="203200" cy="203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960" tIns="30480" rIns="60960" bIns="30480" numCol="1" anchor="t" anchorCtr="0" compatLnSpc="1">
            <a:prstTxWarp prst="textNoShape">
              <a:avLst/>
            </a:prstTxWarp>
          </a:bodyPr>
          <a:lstStyle/>
          <a:p>
            <a:endParaRPr lang="en-US" sz="3456"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519" y="19786614"/>
            <a:ext cx="3348587" cy="1835025"/>
          </a:xfrm>
          <a:prstGeom prst="rect">
            <a:avLst/>
          </a:prstGeom>
        </p:spPr>
      </p:pic>
      <p:sp>
        <p:nvSpPr>
          <p:cNvPr id="9" name="TextBox 40"/>
          <p:cNvSpPr txBox="1">
            <a:spLocks noChangeArrowheads="1"/>
          </p:cNvSpPr>
          <p:nvPr/>
        </p:nvSpPr>
        <p:spPr bwMode="auto">
          <a:xfrm>
            <a:off x="9243405" y="153472"/>
            <a:ext cx="17860866" cy="1545721"/>
          </a:xfrm>
          <a:prstGeom prst="rect">
            <a:avLst/>
          </a:prstGeom>
          <a:noFill/>
          <a:ln w="9525">
            <a:noFill/>
            <a:miter lim="800000"/>
            <a:headEnd/>
            <a:tailEnd/>
          </a:ln>
        </p:spPr>
        <p:txBody>
          <a:bodyPr wrap="square" lIns="16931" tIns="8466" rIns="16931" bIns="8466">
            <a:spAutoFit/>
          </a:bodyPr>
          <a:lstStyle/>
          <a:p>
            <a:pPr algn="ctr" defTabSz="928706">
              <a:spcAft>
                <a:spcPct val="10000"/>
              </a:spcAft>
              <a:defRPr/>
            </a:pPr>
            <a:r>
              <a:rPr lang="en-US" sz="4000" b="1" dirty="0">
                <a:latin typeface="Arial" panose="020B0604020202020204" pitchFamily="34" charset="0"/>
                <a:cs typeface="Arial" panose="020B0604020202020204" pitchFamily="34" charset="0"/>
              </a:rPr>
              <a:t>Ultrafast Laser Microsurgery Probe for Large Area Ablation</a:t>
            </a:r>
            <a:endParaRPr lang="en-US" sz="2800" i="1" kern="0" dirty="0">
              <a:solidFill>
                <a:sysClr val="windowText" lastClr="000000"/>
              </a:solidFill>
              <a:latin typeface="Arial" panose="020B0604020202020204" pitchFamily="34" charset="0"/>
              <a:cs typeface="Arial" panose="020B0604020202020204" pitchFamily="34" charset="0"/>
            </a:endParaRPr>
          </a:p>
          <a:p>
            <a:pPr algn="ctr" defTabSz="928706">
              <a:defRPr/>
            </a:pPr>
            <a:r>
              <a:rPr lang="en-US" sz="1800" i="1" kern="0" dirty="0">
                <a:solidFill>
                  <a:sysClr val="windowText" lastClr="000000"/>
                </a:solidFill>
                <a:latin typeface="Arial" panose="020B0604020202020204" pitchFamily="34" charset="0"/>
                <a:cs typeface="Arial" panose="020B0604020202020204" pitchFamily="34" charset="0"/>
              </a:rPr>
              <a:t>Arjun Rao</a:t>
            </a:r>
            <a:r>
              <a:rPr lang="en-US" sz="1800" i="1" kern="0" baseline="30000" dirty="0">
                <a:solidFill>
                  <a:sysClr val="windowText" lastClr="000000"/>
                </a:solidFill>
                <a:latin typeface="Arial" panose="020B0604020202020204" pitchFamily="34" charset="0"/>
                <a:cs typeface="Arial" panose="020B0604020202020204" pitchFamily="34" charset="0"/>
              </a:rPr>
              <a:t>1</a:t>
            </a:r>
            <a:r>
              <a:rPr lang="en-US" sz="1800" i="1" kern="0" dirty="0">
                <a:solidFill>
                  <a:sysClr val="windowText" lastClr="000000"/>
                </a:solidFill>
                <a:latin typeface="Arial" panose="020B0604020202020204" pitchFamily="34" charset="0"/>
                <a:cs typeface="Arial" panose="020B0604020202020204" pitchFamily="34" charset="0"/>
              </a:rPr>
              <a:t>, Murat Yildirim</a:t>
            </a:r>
            <a:r>
              <a:rPr lang="en-US" sz="1800" i="1" kern="0" baseline="30000" dirty="0">
                <a:solidFill>
                  <a:sysClr val="windowText" lastClr="000000"/>
                </a:solidFill>
                <a:latin typeface="Arial" panose="020B0604020202020204" pitchFamily="34" charset="0"/>
                <a:cs typeface="Arial" panose="020B0604020202020204" pitchFamily="34" charset="0"/>
              </a:rPr>
              <a:t>2</a:t>
            </a:r>
            <a:r>
              <a:rPr lang="en-US" sz="1800" i="1" kern="0" dirty="0">
                <a:solidFill>
                  <a:sysClr val="windowText" lastClr="000000"/>
                </a:solidFill>
                <a:latin typeface="Arial" panose="020B0604020202020204" pitchFamily="34" charset="0"/>
                <a:cs typeface="Arial" panose="020B0604020202020204" pitchFamily="34" charset="0"/>
              </a:rPr>
              <a:t>, Adela Ben-Yakar</a:t>
            </a:r>
            <a:r>
              <a:rPr lang="en-US" sz="1800" i="1" kern="0" baseline="30000" dirty="0">
                <a:solidFill>
                  <a:sysClr val="windowText" lastClr="000000"/>
                </a:solidFill>
                <a:latin typeface="Arial" panose="020B0604020202020204" pitchFamily="34" charset="0"/>
                <a:cs typeface="Arial" panose="020B0604020202020204" pitchFamily="34" charset="0"/>
              </a:rPr>
              <a:t>1,2†</a:t>
            </a:r>
          </a:p>
          <a:p>
            <a:pPr algn="ctr" defTabSz="928706">
              <a:defRPr/>
            </a:pPr>
            <a:endParaRPr lang="en-US" sz="1400" kern="0" baseline="30000" dirty="0">
              <a:solidFill>
                <a:sysClr val="windowText" lastClr="000000"/>
              </a:solidFill>
              <a:latin typeface="Arial" panose="020B0604020202020204" pitchFamily="34" charset="0"/>
              <a:cs typeface="Arial" panose="020B0604020202020204" pitchFamily="34" charset="0"/>
            </a:endParaRPr>
          </a:p>
          <a:p>
            <a:pPr algn="ctr" defTabSz="928706">
              <a:defRPr/>
            </a:pPr>
            <a:r>
              <a:rPr lang="en-US" sz="1400" kern="0" baseline="30000" dirty="0">
                <a:solidFill>
                  <a:sysClr val="windowText" lastClr="000000"/>
                </a:solidFill>
                <a:latin typeface="Arial" panose="020B0604020202020204" pitchFamily="34" charset="0"/>
                <a:cs typeface="Arial" panose="020B0604020202020204" pitchFamily="34" charset="0"/>
              </a:rPr>
              <a:t>1</a:t>
            </a:r>
            <a:r>
              <a:rPr lang="en-US" sz="1400" kern="0" dirty="0">
                <a:solidFill>
                  <a:sysClr val="windowText" lastClr="000000"/>
                </a:solidFill>
                <a:latin typeface="Arial" panose="020B0604020202020204" pitchFamily="34" charset="0"/>
                <a:cs typeface="Arial" panose="020B0604020202020204" pitchFamily="34" charset="0"/>
              </a:rPr>
              <a:t>Department of Biomedical Engineering, The University of Texas at Austin, Austin, TX 78712;</a:t>
            </a:r>
            <a:r>
              <a:rPr lang="en-US" sz="1400" kern="0" baseline="30000" dirty="0">
                <a:solidFill>
                  <a:sysClr val="windowText" lastClr="000000"/>
                </a:solidFill>
                <a:latin typeface="Arial" panose="020B0604020202020204" pitchFamily="34" charset="0"/>
                <a:cs typeface="Arial" panose="020B0604020202020204" pitchFamily="34" charset="0"/>
              </a:rPr>
              <a:t>2</a:t>
            </a:r>
            <a:r>
              <a:rPr lang="en-US" sz="1400" kern="0" dirty="0">
                <a:solidFill>
                  <a:sysClr val="windowText" lastClr="000000"/>
                </a:solidFill>
                <a:latin typeface="Arial" panose="020B0604020202020204" pitchFamily="34" charset="0"/>
                <a:cs typeface="Arial" panose="020B0604020202020204" pitchFamily="34" charset="0"/>
              </a:rPr>
              <a:t>Department of Mechanical Engineering, The University of Texas at Austin, Austin, TX 78712;</a:t>
            </a:r>
          </a:p>
          <a:p>
            <a:pPr algn="ctr" defTabSz="928706">
              <a:defRPr/>
            </a:pPr>
            <a:r>
              <a:rPr lang="en-US" sz="1400" kern="0" dirty="0">
                <a:solidFill>
                  <a:sysClr val="windowText" lastClr="000000"/>
                </a:solidFill>
                <a:latin typeface="Arial" panose="020B0604020202020204" pitchFamily="34" charset="0"/>
                <a:cs typeface="Arial" panose="020B0604020202020204" pitchFamily="34" charset="0"/>
              </a:rPr>
              <a:t>*Corresponding author: </a:t>
            </a:r>
            <a:r>
              <a:rPr lang="en-US" sz="1400" kern="0" dirty="0">
                <a:solidFill>
                  <a:srgbClr val="0000FF"/>
                </a:solidFill>
                <a:latin typeface="Arial" panose="020B0604020202020204" pitchFamily="34" charset="0"/>
                <a:cs typeface="Arial" panose="020B0604020202020204" pitchFamily="34" charset="0"/>
              </a:rPr>
              <a:t>ben-yakar@mail.utexas.edu</a:t>
            </a:r>
            <a:r>
              <a:rPr lang="en-US" sz="1400" kern="0" dirty="0">
                <a:solidFill>
                  <a:sysClr val="windowText" lastClr="000000"/>
                </a:solidFill>
                <a:latin typeface="Arial" panose="020B0604020202020204" pitchFamily="34" charset="0"/>
                <a:cs typeface="Arial" panose="020B0604020202020204" pitchFamily="34" charset="0"/>
              </a:rPr>
              <a:t>, Website: </a:t>
            </a:r>
            <a:r>
              <a:rPr lang="en-US" sz="1400" kern="0" dirty="0">
                <a:solidFill>
                  <a:srgbClr val="0000FF"/>
                </a:solidFill>
                <a:latin typeface="Arial" panose="020B0604020202020204" pitchFamily="34" charset="0"/>
                <a:cs typeface="Arial" panose="020B0604020202020204" pitchFamily="34" charset="0"/>
              </a:rPr>
              <a:t>http://www.me.utexas.edu/ben-yakar/</a:t>
            </a:r>
          </a:p>
        </p:txBody>
      </p:sp>
      <p:sp>
        <p:nvSpPr>
          <p:cNvPr id="19" name="Rectangle 525"/>
          <p:cNvSpPr>
            <a:spLocks noChangeArrowheads="1"/>
          </p:cNvSpPr>
          <p:nvPr/>
        </p:nvSpPr>
        <p:spPr bwMode="auto">
          <a:xfrm>
            <a:off x="14913813" y="2423885"/>
            <a:ext cx="4064000" cy="447985"/>
          </a:xfrm>
          <a:prstGeom prst="rect">
            <a:avLst/>
          </a:prstGeom>
          <a:noFill/>
          <a:ln w="9525">
            <a:noFill/>
            <a:miter lim="800000"/>
            <a:headEnd/>
            <a:tailEnd/>
          </a:ln>
        </p:spPr>
        <p:txBody>
          <a:bodyPr lIns="16931" tIns="8466" rIns="16931" bIns="8466">
            <a:spAutoFit/>
          </a:bodyPr>
          <a:lstStyle/>
          <a:p>
            <a:pPr algn="ctr" defTabSz="169370">
              <a:spcAft>
                <a:spcPct val="25000"/>
              </a:spcAft>
              <a:tabLst>
                <a:tab pos="158078" algn="l"/>
              </a:tabLst>
            </a:pPr>
            <a:r>
              <a:rPr lang="en-US" sz="2800" b="1" dirty="0">
                <a:solidFill>
                  <a:srgbClr val="000000"/>
                </a:solidFill>
                <a:latin typeface="Arial" panose="020B0604020202020204" pitchFamily="34" charset="0"/>
                <a:cs typeface="Arial" panose="020B0604020202020204" pitchFamily="34" charset="0"/>
              </a:rPr>
              <a:t>III. Design of Probe</a:t>
            </a:r>
          </a:p>
        </p:txBody>
      </p:sp>
      <p:pic>
        <p:nvPicPr>
          <p:cNvPr id="76" name="Picture 75" descr="transparent"/>
          <p:cNvPicPr>
            <a:picLocks noChangeAspect="1" noChangeArrowheads="1"/>
          </p:cNvPicPr>
          <p:nvPr/>
        </p:nvPicPr>
        <p:blipFill>
          <a:blip r:embed="rId4"/>
          <a:srcRect/>
          <a:stretch>
            <a:fillRect/>
          </a:stretch>
        </p:blipFill>
        <p:spPr bwMode="auto">
          <a:xfrm>
            <a:off x="19326967" y="8124605"/>
            <a:ext cx="10160" cy="22013"/>
          </a:xfrm>
          <a:prstGeom prst="rect">
            <a:avLst/>
          </a:prstGeom>
          <a:noFill/>
          <a:ln w="9525">
            <a:noFill/>
            <a:miter lim="800000"/>
            <a:headEnd/>
            <a:tailEnd/>
          </a:ln>
        </p:spPr>
      </p:pic>
      <p:sp>
        <p:nvSpPr>
          <p:cNvPr id="91" name="Rectangle 535"/>
          <p:cNvSpPr>
            <a:spLocks noChangeArrowheads="1"/>
          </p:cNvSpPr>
          <p:nvPr/>
        </p:nvSpPr>
        <p:spPr bwMode="auto">
          <a:xfrm>
            <a:off x="24502986" y="16095558"/>
            <a:ext cx="4775200" cy="447985"/>
          </a:xfrm>
          <a:prstGeom prst="rect">
            <a:avLst/>
          </a:prstGeom>
          <a:noFill/>
          <a:ln w="9525">
            <a:noFill/>
            <a:miter lim="800000"/>
            <a:headEnd/>
            <a:tailEnd/>
          </a:ln>
        </p:spPr>
        <p:txBody>
          <a:bodyPr wrap="square" lIns="16931" tIns="8466" rIns="16931" bIns="8466">
            <a:spAutoFit/>
          </a:bodyPr>
          <a:lstStyle/>
          <a:p>
            <a:pPr algn="ctr" defTabSz="169370">
              <a:spcAft>
                <a:spcPct val="25000"/>
              </a:spcAft>
              <a:tabLst>
                <a:tab pos="158078" algn="l"/>
              </a:tabLst>
            </a:pPr>
            <a:r>
              <a:rPr lang="en-US" sz="2800" b="1" dirty="0">
                <a:solidFill>
                  <a:srgbClr val="000000"/>
                </a:solidFill>
                <a:latin typeface="Arial" panose="020B0604020202020204" pitchFamily="34" charset="0"/>
                <a:cs typeface="Arial" panose="020B0604020202020204" pitchFamily="34" charset="0"/>
              </a:rPr>
              <a:t>V. Conclusions</a:t>
            </a:r>
            <a:endParaRPr lang="en-US" sz="2800" b="1" i="1" dirty="0">
              <a:solidFill>
                <a:srgbClr val="000000"/>
              </a:solidFill>
              <a:latin typeface="Arial" panose="020B0604020202020204" pitchFamily="34" charset="0"/>
              <a:cs typeface="Arial" panose="020B0604020202020204" pitchFamily="34" charset="0"/>
            </a:endParaRPr>
          </a:p>
        </p:txBody>
      </p:sp>
      <p:grpSp>
        <p:nvGrpSpPr>
          <p:cNvPr id="97" name="Group 96"/>
          <p:cNvGrpSpPr/>
          <p:nvPr/>
        </p:nvGrpSpPr>
        <p:grpSpPr>
          <a:xfrm>
            <a:off x="12129675" y="3299580"/>
            <a:ext cx="9708923" cy="14806525"/>
            <a:chOff x="-12867988" y="11741412"/>
            <a:chExt cx="36408462" cy="22150945"/>
          </a:xfrm>
        </p:grpSpPr>
        <p:sp>
          <p:nvSpPr>
            <p:cNvPr id="98" name="TextBox 97"/>
            <p:cNvSpPr txBox="1"/>
            <p:nvPr/>
          </p:nvSpPr>
          <p:spPr>
            <a:xfrm>
              <a:off x="-12867988" y="16533705"/>
              <a:ext cx="35989294" cy="17358652"/>
            </a:xfrm>
            <a:prstGeom prst="rect">
              <a:avLst/>
            </a:prstGeom>
            <a:noFill/>
          </p:spPr>
          <p:txBody>
            <a:bodyPr wrap="square" rtlCol="0">
              <a:spAutoFit/>
            </a:bodyPr>
            <a:lstStyle/>
            <a:p>
              <a:pPr marL="228623" indent="-228623" algn="just">
                <a:buFont typeface="Arial" panose="020B0604020202020204" pitchFamily="34" charset="0"/>
                <a:buChar char="•"/>
              </a:pPr>
              <a:endParaRPr lang="en-US" sz="2200" dirty="0"/>
            </a:p>
            <a:p>
              <a:pPr marL="228623" indent="-228623" algn="just">
                <a:buFont typeface="Arial" panose="020B0604020202020204" pitchFamily="34" charset="0"/>
                <a:buChar char="•"/>
              </a:pPr>
              <a:r>
                <a:rPr lang="en-US" sz="2200" dirty="0"/>
                <a:t>Our probe design consists of  3 major components.  They include the optical component which consists of photonic crystal fiber and lenses.  The mechanical component which consists of the motors which control the movement.  The third and final component is the housing.</a:t>
              </a:r>
            </a:p>
            <a:p>
              <a:pPr marL="228623" indent="-228623" algn="just">
                <a:buFont typeface="Arial" panose="020B0604020202020204" pitchFamily="34" charset="0"/>
                <a:buChar char="•"/>
              </a:pPr>
              <a:r>
                <a:rPr lang="en-US" sz="2200" b="1" dirty="0"/>
                <a:t>The optical component </a:t>
              </a:r>
              <a:r>
                <a:rPr lang="en-US" sz="2200" dirty="0"/>
                <a:t>consists of the photonic fiber and the lenses.  The current design consists of one collimating lens, and an additional focusing lens to focus the light on the tissue. The fiber used in this probe is air core photonic band gap fiber.  This is required to bring the light with sufficient energy for ablation.</a:t>
              </a:r>
            </a:p>
            <a:p>
              <a:pPr marL="228623" indent="-228623" algn="just">
                <a:buFont typeface="Arial" panose="020B0604020202020204" pitchFamily="34" charset="0"/>
                <a:buChar char="•"/>
              </a:pPr>
              <a:endParaRPr lang="en-US" sz="2200" dirty="0"/>
            </a:p>
            <a:p>
              <a:pPr marL="228623" indent="-228623" algn="just">
                <a:buFont typeface="Arial" panose="020B0604020202020204" pitchFamily="34" charset="0"/>
                <a:buChar char="•"/>
              </a:pPr>
              <a:endParaRPr lang="en-US" sz="2200" dirty="0"/>
            </a:p>
            <a:p>
              <a:pPr marL="228623" indent="-228623" algn="just">
                <a:buFont typeface="Arial" panose="020B0604020202020204" pitchFamily="34" charset="0"/>
                <a:buChar char="•"/>
              </a:pPr>
              <a:endParaRPr lang="en-US" sz="2200" dirty="0"/>
            </a:p>
            <a:p>
              <a:pPr marL="228623" indent="-228623" algn="just">
                <a:buFont typeface="Arial" panose="020B0604020202020204" pitchFamily="34" charset="0"/>
                <a:buChar char="•"/>
              </a:pPr>
              <a:endParaRPr lang="en-US" sz="2200" dirty="0"/>
            </a:p>
            <a:p>
              <a:pPr marL="228623" indent="-228623" algn="just">
                <a:buFont typeface="Arial" panose="020B0604020202020204" pitchFamily="34" charset="0"/>
                <a:buChar char="•"/>
              </a:pPr>
              <a:endParaRPr lang="en-US" sz="2200" dirty="0"/>
            </a:p>
            <a:p>
              <a:pPr marL="228623" indent="-228623" algn="just">
                <a:buFont typeface="Arial" panose="020B0604020202020204" pitchFamily="34" charset="0"/>
                <a:buChar char="•"/>
              </a:pPr>
              <a:endParaRPr lang="en-US" sz="2200" dirty="0"/>
            </a:p>
            <a:p>
              <a:pPr marL="228623" indent="-228623" algn="just">
                <a:buFont typeface="Arial" panose="020B0604020202020204" pitchFamily="34" charset="0"/>
                <a:buChar char="•"/>
              </a:pPr>
              <a:endParaRPr lang="en-US" sz="2200" dirty="0"/>
            </a:p>
            <a:p>
              <a:pPr marL="228623" indent="-228623" algn="just">
                <a:buFont typeface="Arial" panose="020B0604020202020204" pitchFamily="34" charset="0"/>
                <a:buChar char="•"/>
              </a:pPr>
              <a:endParaRPr lang="en-US" sz="2200" dirty="0"/>
            </a:p>
            <a:p>
              <a:pPr marL="228623" indent="-228623" algn="just">
                <a:buFont typeface="Arial" panose="020B0604020202020204" pitchFamily="34" charset="0"/>
                <a:buChar char="•"/>
              </a:pPr>
              <a:endParaRPr lang="en-US" sz="2200" dirty="0"/>
            </a:p>
            <a:p>
              <a:pPr marL="228623" indent="-228623" algn="just">
                <a:buFont typeface="Arial" panose="020B0604020202020204" pitchFamily="34" charset="0"/>
                <a:buChar char="•"/>
              </a:pPr>
              <a:endParaRPr lang="en-US" sz="2200" b="1" dirty="0"/>
            </a:p>
            <a:p>
              <a:pPr marL="228623" indent="-228623" algn="just">
                <a:buFont typeface="Arial" panose="020B0604020202020204" pitchFamily="34" charset="0"/>
                <a:buChar char="•"/>
              </a:pPr>
              <a:endParaRPr lang="en-US" sz="2200" b="1" dirty="0"/>
            </a:p>
            <a:p>
              <a:pPr marL="228623" indent="-228623" algn="just">
                <a:buFont typeface="Arial" panose="020B0604020202020204" pitchFamily="34" charset="0"/>
                <a:buChar char="•"/>
              </a:pPr>
              <a:r>
                <a:rPr lang="en-US" sz="2200" b="1" dirty="0"/>
                <a:t>The</a:t>
              </a:r>
              <a:r>
                <a:rPr lang="en-US" sz="2200" dirty="0"/>
                <a:t> </a:t>
              </a:r>
              <a:r>
                <a:rPr lang="en-US" sz="2200" b="1" dirty="0"/>
                <a:t>mechanical component </a:t>
              </a:r>
              <a:r>
                <a:rPr lang="en-US" sz="2200" dirty="0"/>
                <a:t>consists of two motors: one to provide linear motion, and one to provide the  rotational motion.  The rotational motor will sit on top of the linear motor, and carry a platform containing the prism and lens.  Currently most endoscopic probes do not provide linear motion.  </a:t>
              </a:r>
            </a:p>
            <a:p>
              <a:pPr marL="228623" indent="-228623" algn="just">
                <a:buFont typeface="Arial" panose="020B0604020202020204" pitchFamily="34" charset="0"/>
                <a:buChar char="•"/>
              </a:pPr>
              <a:r>
                <a:rPr lang="en-US" sz="2200" b="1" dirty="0"/>
                <a:t>The</a:t>
              </a:r>
              <a:r>
                <a:rPr lang="en-US" sz="2200" dirty="0"/>
                <a:t> </a:t>
              </a:r>
              <a:r>
                <a:rPr lang="en-US" sz="2200" b="1" dirty="0"/>
                <a:t>housing</a:t>
              </a:r>
              <a:r>
                <a:rPr lang="en-US" sz="2200" dirty="0"/>
                <a:t> must be able to fit in the endoscope (17x16x16mm triangle) while still providing room for the other equipment the surgeon may require.   Our design of a cylinder with a radius of 6mm leaves ample space for the other equipment.  </a:t>
              </a:r>
            </a:p>
            <a:p>
              <a:pPr marL="190519" indent="-190519" algn="just">
                <a:buFont typeface="Arial" panose="020B0604020202020204" pitchFamily="34" charset="0"/>
                <a:buChar char="•"/>
              </a:pPr>
              <a:endParaRPr lang="en-US" sz="2200" dirty="0"/>
            </a:p>
            <a:p>
              <a:pPr marL="190519" indent="-190519" algn="just">
                <a:buFont typeface="Arial" panose="020B0604020202020204" pitchFamily="34" charset="0"/>
                <a:buChar char="•"/>
              </a:pPr>
              <a:endParaRPr lang="en-US" sz="2200" dirty="0"/>
            </a:p>
            <a:p>
              <a:pPr marL="190519" indent="-190519" algn="just">
                <a:buFont typeface="Arial" panose="020B0604020202020204" pitchFamily="34" charset="0"/>
                <a:buChar char="•"/>
              </a:pPr>
              <a:endParaRPr lang="en-US" sz="2200" dirty="0"/>
            </a:p>
            <a:p>
              <a:pPr marL="190519" indent="-190519" algn="just">
                <a:buFont typeface="Arial" panose="020B0604020202020204" pitchFamily="34" charset="0"/>
                <a:buChar char="•"/>
              </a:pPr>
              <a:endParaRPr lang="en-US" sz="2200" dirty="0"/>
            </a:p>
          </p:txBody>
        </p:sp>
        <p:pic>
          <p:nvPicPr>
            <p:cNvPr id="99" name="Picture 9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5902" y="11741412"/>
              <a:ext cx="34596376" cy="5424592"/>
            </a:xfrm>
            <a:prstGeom prst="rect">
              <a:avLst/>
            </a:prstGeom>
            <a:noFill/>
            <a:ln>
              <a:noFill/>
            </a:ln>
          </p:spPr>
        </p:pic>
      </p:grpSp>
      <p:sp>
        <p:nvSpPr>
          <p:cNvPr id="100" name="TextBox 99"/>
          <p:cNvSpPr txBox="1"/>
          <p:nvPr/>
        </p:nvSpPr>
        <p:spPr>
          <a:xfrm>
            <a:off x="19649721" y="13309450"/>
            <a:ext cx="184731" cy="624145"/>
          </a:xfrm>
          <a:prstGeom prst="rect">
            <a:avLst/>
          </a:prstGeom>
          <a:noFill/>
        </p:spPr>
        <p:txBody>
          <a:bodyPr wrap="none" rtlCol="0">
            <a:spAutoFit/>
          </a:bodyPr>
          <a:lstStyle/>
          <a:p>
            <a:endParaRPr lang="en-US" sz="3456" dirty="0"/>
          </a:p>
        </p:txBody>
      </p:sp>
      <p:sp>
        <p:nvSpPr>
          <p:cNvPr id="3" name="Rectangle 2"/>
          <p:cNvSpPr/>
          <p:nvPr/>
        </p:nvSpPr>
        <p:spPr>
          <a:xfrm>
            <a:off x="485006" y="2046993"/>
            <a:ext cx="11090057" cy="1948901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grpSp>
        <p:nvGrpSpPr>
          <p:cNvPr id="20" name="Group 19"/>
          <p:cNvGrpSpPr/>
          <p:nvPr/>
        </p:nvGrpSpPr>
        <p:grpSpPr>
          <a:xfrm>
            <a:off x="27104272" y="274738"/>
            <a:ext cx="5277011" cy="1144950"/>
            <a:chOff x="17984335" y="89566"/>
            <a:chExt cx="5277011" cy="1144950"/>
          </a:xfrm>
        </p:grpSpPr>
        <p:pic>
          <p:nvPicPr>
            <p:cNvPr id="102" name="Picture 2" descr="C:\Users\RKH\Documents\Research\Organization\Ben-Yakar Group\Webpage\Website\New Files\Images\logo3.png"/>
            <p:cNvPicPr>
              <a:picLocks noChangeAspect="1" noChangeArrowheads="1"/>
            </p:cNvPicPr>
            <p:nvPr/>
          </p:nvPicPr>
          <p:blipFill>
            <a:blip r:embed="rId6" cstate="print"/>
            <a:srcRect l="2235" t="3749" r="83965" b="44000"/>
            <a:stretch>
              <a:fillRect/>
            </a:stretch>
          </p:blipFill>
          <p:spPr bwMode="auto">
            <a:xfrm>
              <a:off x="17984335" y="137236"/>
              <a:ext cx="1006261" cy="1097280"/>
            </a:xfrm>
            <a:prstGeom prst="rect">
              <a:avLst/>
            </a:prstGeom>
            <a:noFill/>
            <a:ln w="9525">
              <a:noFill/>
              <a:miter lim="800000"/>
              <a:headEnd/>
              <a:tailEnd/>
            </a:ln>
          </p:spPr>
        </p:pic>
        <p:pic>
          <p:nvPicPr>
            <p:cNvPr id="103" name="Picture 2" descr="C:\Users\RKH\Documents\Research\Organization\Ben-Yakar Group\Webpage\Website\New Files\Images\logo3.png"/>
            <p:cNvPicPr>
              <a:picLocks noChangeAspect="1" noChangeArrowheads="1"/>
            </p:cNvPicPr>
            <p:nvPr/>
          </p:nvPicPr>
          <p:blipFill>
            <a:blip r:embed="rId6" cstate="print"/>
            <a:srcRect l="16600" t="10417" r="4001" b="18750"/>
            <a:stretch>
              <a:fillRect/>
            </a:stretch>
          </p:blipFill>
          <p:spPr bwMode="auto">
            <a:xfrm>
              <a:off x="18990595" y="89566"/>
              <a:ext cx="4270751" cy="1097280"/>
            </a:xfrm>
            <a:prstGeom prst="rect">
              <a:avLst/>
            </a:prstGeom>
            <a:noFill/>
            <a:ln w="9525">
              <a:noFill/>
              <a:miter lim="800000"/>
              <a:headEnd/>
              <a:tailEnd/>
            </a:ln>
          </p:spPr>
        </p:pic>
      </p:grpSp>
      <p:sp>
        <p:nvSpPr>
          <p:cNvPr id="124" name="Rectangle 535"/>
          <p:cNvSpPr>
            <a:spLocks noChangeArrowheads="1"/>
          </p:cNvSpPr>
          <p:nvPr/>
        </p:nvSpPr>
        <p:spPr bwMode="auto">
          <a:xfrm>
            <a:off x="24502986" y="18225010"/>
            <a:ext cx="4775200" cy="447985"/>
          </a:xfrm>
          <a:prstGeom prst="rect">
            <a:avLst/>
          </a:prstGeom>
          <a:noFill/>
          <a:ln w="9525">
            <a:noFill/>
            <a:miter lim="800000"/>
            <a:headEnd/>
            <a:tailEnd/>
          </a:ln>
        </p:spPr>
        <p:txBody>
          <a:bodyPr wrap="square" lIns="16931" tIns="8466" rIns="16931" bIns="8466">
            <a:spAutoFit/>
          </a:bodyPr>
          <a:lstStyle/>
          <a:p>
            <a:pPr algn="ctr" defTabSz="169370">
              <a:spcAft>
                <a:spcPct val="25000"/>
              </a:spcAft>
              <a:tabLst>
                <a:tab pos="158078" algn="l"/>
              </a:tabLst>
            </a:pPr>
            <a:r>
              <a:rPr lang="en-US" sz="2800" b="1" dirty="0">
                <a:solidFill>
                  <a:srgbClr val="000000"/>
                </a:solidFill>
                <a:latin typeface="Arial" panose="020B0604020202020204" pitchFamily="34" charset="0"/>
                <a:cs typeface="Arial" panose="020B0604020202020204" pitchFamily="34" charset="0"/>
              </a:rPr>
              <a:t>VI. References</a:t>
            </a:r>
          </a:p>
        </p:txBody>
      </p:sp>
      <p:sp>
        <p:nvSpPr>
          <p:cNvPr id="113" name="TextBox 112"/>
          <p:cNvSpPr txBox="1"/>
          <p:nvPr/>
        </p:nvSpPr>
        <p:spPr>
          <a:xfrm>
            <a:off x="23759298" y="18819525"/>
            <a:ext cx="7031731" cy="2308324"/>
          </a:xfrm>
          <a:prstGeom prst="rect">
            <a:avLst/>
          </a:prstGeom>
          <a:noFill/>
        </p:spPr>
        <p:txBody>
          <a:bodyPr wrap="square" rtlCol="0">
            <a:spAutoFit/>
          </a:bodyPr>
          <a:lstStyle/>
          <a:p>
            <a:pPr marL="228623" indent="-228623" algn="just">
              <a:buAutoNum type="arabicPeriod"/>
            </a:pPr>
            <a:r>
              <a:rPr lang="en-US" sz="1200" dirty="0"/>
              <a:t>S. Hirano, "Current treatment of vocal fold scarring," </a:t>
            </a:r>
            <a:r>
              <a:rPr lang="en-US" sz="1200" i="1" dirty="0" err="1"/>
              <a:t>Curr</a:t>
            </a:r>
            <a:r>
              <a:rPr lang="en-US" sz="1200" i="1" dirty="0"/>
              <a:t> </a:t>
            </a:r>
            <a:r>
              <a:rPr lang="en-US" sz="1200" i="1" dirty="0" err="1"/>
              <a:t>Opin</a:t>
            </a:r>
            <a:r>
              <a:rPr lang="en-US" sz="1200" i="1" dirty="0"/>
              <a:t> </a:t>
            </a:r>
            <a:r>
              <a:rPr lang="en-US" sz="1200" i="1" dirty="0" err="1"/>
              <a:t>Otolaryngol</a:t>
            </a:r>
            <a:r>
              <a:rPr lang="en-US" sz="1200" i="1" dirty="0"/>
              <a:t> Head Neck </a:t>
            </a:r>
            <a:r>
              <a:rPr lang="en-US" sz="1200" i="1" dirty="0" err="1"/>
              <a:t>Surg</a:t>
            </a:r>
            <a:r>
              <a:rPr lang="en-US" sz="1200" i="1" dirty="0"/>
              <a:t> </a:t>
            </a:r>
            <a:r>
              <a:rPr lang="en-US" sz="1200" dirty="0"/>
              <a:t>13(3), 143-147 (2005).</a:t>
            </a:r>
          </a:p>
          <a:p>
            <a:pPr marL="228623" indent="-228623" algn="just">
              <a:buFontTx/>
              <a:buAutoNum type="arabicPeriod"/>
            </a:pPr>
            <a:r>
              <a:rPr lang="en-US" sz="1200" dirty="0"/>
              <a:t>C. L. Hoy, W. N. Everett, M. </a:t>
            </a:r>
            <a:r>
              <a:rPr lang="en-US" sz="1200" dirty="0" err="1"/>
              <a:t>Yildirim</a:t>
            </a:r>
            <a:r>
              <a:rPr lang="en-US" sz="1200" dirty="0"/>
              <a:t>, J. </a:t>
            </a:r>
            <a:r>
              <a:rPr lang="en-US" sz="1200" dirty="0" err="1"/>
              <a:t>Kobler</a:t>
            </a:r>
            <a:r>
              <a:rPr lang="en-US" sz="1200" dirty="0"/>
              <a:t>, S. M. </a:t>
            </a:r>
            <a:r>
              <a:rPr lang="en-US" sz="1200" dirty="0" err="1"/>
              <a:t>Zeitels</a:t>
            </a:r>
            <a:r>
              <a:rPr lang="en-US" sz="1200" dirty="0"/>
              <a:t> and A. Ben-</a:t>
            </a:r>
            <a:r>
              <a:rPr lang="en-US" sz="1200" dirty="0" err="1"/>
              <a:t>Yakar</a:t>
            </a:r>
            <a:r>
              <a:rPr lang="en-US" sz="1200" dirty="0"/>
              <a:t>, "Towards endoscopic ultrafast laser microsurgery of vocal folds," </a:t>
            </a:r>
            <a:r>
              <a:rPr lang="en-US" sz="1200" i="1" dirty="0"/>
              <a:t>J Biomed Opt </a:t>
            </a:r>
            <a:r>
              <a:rPr lang="en-US" sz="1200" dirty="0"/>
              <a:t>17(3), 038002 (2012).</a:t>
            </a:r>
          </a:p>
          <a:p>
            <a:pPr marL="228623" indent="-228623" algn="just">
              <a:buFontTx/>
              <a:buAutoNum type="arabicPeriod"/>
            </a:pPr>
            <a:r>
              <a:rPr lang="en-US" sz="1200" dirty="0" err="1"/>
              <a:t>Yildirim</a:t>
            </a:r>
            <a:r>
              <a:rPr lang="en-US" sz="1200" dirty="0"/>
              <a:t>, M., O. </a:t>
            </a:r>
            <a:r>
              <a:rPr lang="en-US" sz="1200" dirty="0" err="1"/>
              <a:t>Ferhanoglu</a:t>
            </a:r>
            <a:r>
              <a:rPr lang="en-US" sz="1200" dirty="0"/>
              <a:t>, J. </a:t>
            </a:r>
            <a:r>
              <a:rPr lang="en-US" sz="1200" dirty="0" err="1"/>
              <a:t>Kobler</a:t>
            </a:r>
            <a:r>
              <a:rPr lang="en-US" sz="1200" dirty="0"/>
              <a:t>, S.M. </a:t>
            </a:r>
            <a:r>
              <a:rPr lang="en-US" sz="1200" dirty="0" err="1"/>
              <a:t>Zeitels</a:t>
            </a:r>
            <a:r>
              <a:rPr lang="en-US" sz="1200" dirty="0"/>
              <a:t>, and A. Ben-</a:t>
            </a:r>
            <a:r>
              <a:rPr lang="en-US" sz="1200" dirty="0" err="1"/>
              <a:t>Yakar</a:t>
            </a:r>
            <a:r>
              <a:rPr lang="en-US" sz="1200" dirty="0"/>
              <a:t>, “Parameters affecting ultrafast laser microsurgery of sub-epithelial voids for scar treatment in vocal folds,” Journal of Biomedical Optics, 18 (11), 118001 – 14 (2013)</a:t>
            </a:r>
          </a:p>
          <a:p>
            <a:pPr marL="228623" indent="-228623" algn="just">
              <a:buFontTx/>
              <a:buAutoNum type="arabicPeriod"/>
            </a:pPr>
            <a:r>
              <a:rPr lang="en-US" sz="1200" dirty="0"/>
              <a:t>Hoy, C.L., W.N. Everett, M. </a:t>
            </a:r>
            <a:r>
              <a:rPr lang="en-US" sz="1200" dirty="0" err="1"/>
              <a:t>Yildirim</a:t>
            </a:r>
            <a:r>
              <a:rPr lang="en-US" sz="1200" dirty="0"/>
              <a:t>, J. </a:t>
            </a:r>
            <a:r>
              <a:rPr lang="en-US" sz="1200" dirty="0" err="1"/>
              <a:t>Kobler</a:t>
            </a:r>
            <a:r>
              <a:rPr lang="en-US" sz="1200" dirty="0"/>
              <a:t>, S. M. </a:t>
            </a:r>
            <a:r>
              <a:rPr lang="en-US" sz="1200" dirty="0" err="1"/>
              <a:t>Zeitels</a:t>
            </a:r>
            <a:r>
              <a:rPr lang="en-US" sz="1200" dirty="0"/>
              <a:t>, and A. Ben-</a:t>
            </a:r>
            <a:r>
              <a:rPr lang="en-US" sz="1200" dirty="0" err="1"/>
              <a:t>Yakar</a:t>
            </a:r>
            <a:r>
              <a:rPr lang="en-US" sz="1200" dirty="0"/>
              <a:t>, “Towards endoscopic ultrafast laser microsurgery of vocal folds,” </a:t>
            </a:r>
            <a:r>
              <a:rPr lang="en-US" sz="1200" i="1" dirty="0"/>
              <a:t>Journal of Biomedical Optics </a:t>
            </a:r>
            <a:r>
              <a:rPr lang="en-US" sz="1200" b="1" dirty="0"/>
              <a:t>17</a:t>
            </a:r>
            <a:r>
              <a:rPr lang="en-US" sz="1200" dirty="0"/>
              <a:t>, 038002 (2012).</a:t>
            </a:r>
          </a:p>
          <a:p>
            <a:pPr marL="228623" indent="-228623" algn="just">
              <a:buFontTx/>
              <a:buAutoNum type="arabicPeriod"/>
            </a:pPr>
            <a:r>
              <a:rPr lang="en-US" sz="1200" dirty="0"/>
              <a:t>Hoy, C.L., O. </a:t>
            </a:r>
            <a:r>
              <a:rPr lang="en-US" sz="1200" dirty="0" err="1"/>
              <a:t>Ferhanoglu</a:t>
            </a:r>
            <a:r>
              <a:rPr lang="en-US" sz="1200" dirty="0"/>
              <a:t>, M. </a:t>
            </a:r>
            <a:r>
              <a:rPr lang="en-US" sz="1200" dirty="0" err="1"/>
              <a:t>Yildirim</a:t>
            </a:r>
            <a:r>
              <a:rPr lang="en-US" sz="1200" dirty="0"/>
              <a:t>, K.H. Kim, S.S. </a:t>
            </a:r>
            <a:r>
              <a:rPr lang="en-US" sz="1200" dirty="0" err="1"/>
              <a:t>Karajanagi</a:t>
            </a:r>
            <a:r>
              <a:rPr lang="en-US" sz="1200" dirty="0"/>
              <a:t>, K.M.C. Chan, J. </a:t>
            </a:r>
            <a:r>
              <a:rPr lang="en-US" sz="1200" dirty="0" err="1"/>
              <a:t>Kobler</a:t>
            </a:r>
            <a:r>
              <a:rPr lang="en-US" sz="1200" dirty="0"/>
              <a:t>, S.M. </a:t>
            </a:r>
            <a:r>
              <a:rPr lang="en-US" sz="1200" dirty="0" err="1"/>
              <a:t>Zeitels</a:t>
            </a:r>
            <a:r>
              <a:rPr lang="en-US" sz="1200" dirty="0"/>
              <a:t>, and A. Ben-</a:t>
            </a:r>
            <a:r>
              <a:rPr lang="en-US" sz="1200" dirty="0" err="1"/>
              <a:t>Yakar</a:t>
            </a:r>
            <a:r>
              <a:rPr lang="en-US" sz="1200" dirty="0"/>
              <a:t>, “Clinical ultrafast laser surgery: recent advances and future directions,” </a:t>
            </a:r>
            <a:r>
              <a:rPr lang="en-US" sz="1200" u="sng" dirty="0"/>
              <a:t>Invited Review Paper</a:t>
            </a:r>
            <a:r>
              <a:rPr lang="en-US" sz="1200" dirty="0"/>
              <a:t>, </a:t>
            </a:r>
            <a:r>
              <a:rPr lang="en-US" sz="1200" i="1" dirty="0"/>
              <a:t>IEEE Journal of Selected Topics in Quantum Electronics on </a:t>
            </a:r>
            <a:r>
              <a:rPr lang="en-US" sz="1200" i="1" dirty="0" err="1"/>
              <a:t>Nanophotonics</a:t>
            </a:r>
            <a:r>
              <a:rPr lang="en-US" sz="1200" i="1" dirty="0"/>
              <a:t>,</a:t>
            </a:r>
            <a:r>
              <a:rPr lang="en-US" sz="1200" dirty="0"/>
              <a:t> in press (2014).</a:t>
            </a:r>
          </a:p>
        </p:txBody>
      </p:sp>
      <p:sp>
        <p:nvSpPr>
          <p:cNvPr id="7" name="TextBox 6"/>
          <p:cNvSpPr txBox="1"/>
          <p:nvPr/>
        </p:nvSpPr>
        <p:spPr>
          <a:xfrm>
            <a:off x="23207674" y="16710642"/>
            <a:ext cx="8662976" cy="1446550"/>
          </a:xfrm>
          <a:prstGeom prst="rect">
            <a:avLst/>
          </a:prstGeom>
          <a:noFill/>
        </p:spPr>
        <p:txBody>
          <a:bodyPr wrap="square" rtlCol="0">
            <a:spAutoFit/>
          </a:bodyPr>
          <a:lstStyle/>
          <a:p>
            <a:pPr marL="228623" indent="-228623">
              <a:buFont typeface="Arial" panose="020B0604020202020204" pitchFamily="34" charset="0"/>
              <a:buChar char="•"/>
            </a:pPr>
            <a:r>
              <a:rPr lang="en-US" sz="2200" dirty="0"/>
              <a:t>Currently tests are being performed in hamsters.</a:t>
            </a:r>
          </a:p>
          <a:p>
            <a:pPr marL="228623" indent="-228623">
              <a:buFont typeface="Arial" panose="020B0604020202020204" pitchFamily="34" charset="0"/>
              <a:buChar char="•"/>
            </a:pPr>
            <a:r>
              <a:rPr lang="en-US" sz="2200" dirty="0"/>
              <a:t>We will test scarring methods on hamsters.</a:t>
            </a:r>
          </a:p>
          <a:p>
            <a:pPr marL="228623" indent="-228623">
              <a:buFont typeface="Arial" panose="020B0604020202020204" pitchFamily="34" charset="0"/>
              <a:buChar char="•"/>
            </a:pPr>
            <a:r>
              <a:rPr lang="en-US" sz="2200" dirty="0"/>
              <a:t>Scarring methods include electro-cautery and laser scarring.</a:t>
            </a:r>
          </a:p>
          <a:p>
            <a:pPr marL="228623" indent="-228623">
              <a:buFont typeface="Arial" panose="020B0604020202020204" pitchFamily="34" charset="0"/>
              <a:buChar char="•"/>
            </a:pPr>
            <a:r>
              <a:rPr lang="en-US" sz="2200" dirty="0"/>
              <a:t>Imaging methods will be tested.</a:t>
            </a:r>
          </a:p>
        </p:txBody>
      </p:sp>
      <p:grpSp>
        <p:nvGrpSpPr>
          <p:cNvPr id="21" name="Group 20"/>
          <p:cNvGrpSpPr/>
          <p:nvPr/>
        </p:nvGrpSpPr>
        <p:grpSpPr>
          <a:xfrm>
            <a:off x="447374" y="2382786"/>
            <a:ext cx="10925953" cy="18921506"/>
            <a:chOff x="8475" y="2448908"/>
            <a:chExt cx="8802013" cy="11910373"/>
          </a:xfrm>
        </p:grpSpPr>
        <p:sp>
          <p:nvSpPr>
            <p:cNvPr id="10" name="Text Box 17"/>
            <p:cNvSpPr txBox="1">
              <a:spLocks noChangeArrowheads="1"/>
            </p:cNvSpPr>
            <p:nvPr/>
          </p:nvSpPr>
          <p:spPr bwMode="auto">
            <a:xfrm>
              <a:off x="321557" y="2973332"/>
              <a:ext cx="8449576" cy="2940985"/>
            </a:xfrm>
            <a:prstGeom prst="rect">
              <a:avLst/>
            </a:prstGeom>
            <a:noFill/>
            <a:ln w="9525">
              <a:noFill/>
              <a:miter lim="800000"/>
              <a:headEnd/>
              <a:tailEnd/>
            </a:ln>
          </p:spPr>
          <p:txBody>
            <a:bodyPr wrap="square" lIns="16931" tIns="8466" rIns="16931" bIns="8466">
              <a:spAutoFit/>
            </a:bodyPr>
            <a:lstStyle/>
            <a:p>
              <a:pPr marL="228623" indent="-228623" algn="just" defTabSz="169370">
                <a:spcAft>
                  <a:spcPct val="25000"/>
                </a:spcAft>
                <a:buFont typeface="Arial" panose="020B0604020202020204" pitchFamily="34" charset="0"/>
                <a:buChar char="•"/>
              </a:pPr>
              <a:r>
                <a:rPr lang="en-US" sz="2200" dirty="0"/>
                <a:t>The objective of our project is to develop an </a:t>
              </a:r>
              <a:r>
                <a:rPr lang="en-US" sz="2200" b="1" dirty="0"/>
                <a:t>ultrafast laser microsurgery probe </a:t>
              </a:r>
              <a:r>
                <a:rPr lang="en-US" sz="2200" dirty="0"/>
                <a:t>to treat </a:t>
              </a:r>
              <a:r>
                <a:rPr lang="en-US" sz="2200" b="1" dirty="0"/>
                <a:t>vocal fold scarring </a:t>
              </a:r>
              <a:r>
                <a:rPr lang="en-US" sz="2200" dirty="0"/>
                <a:t>which can result from mechanical stress, overuse, or post-surgical healing. </a:t>
              </a:r>
            </a:p>
            <a:p>
              <a:pPr marL="228623" indent="-228623" algn="just" defTabSz="169370">
                <a:spcAft>
                  <a:spcPct val="25000"/>
                </a:spcAft>
                <a:buFont typeface="Arial" panose="020B0604020202020204" pitchFamily="34" charset="0"/>
                <a:buChar char="•"/>
              </a:pPr>
              <a:r>
                <a:rPr lang="en-US" sz="2200" dirty="0"/>
                <a:t>Scarring of the vocal folds reduces mechanical compliance and can result in voice disorders.  It is estimated that </a:t>
              </a:r>
              <a:r>
                <a:rPr lang="en-US" sz="2200" b="1" dirty="0"/>
                <a:t>4 million people in the US suffer </a:t>
              </a:r>
              <a:r>
                <a:rPr lang="en-US" sz="2200" dirty="0"/>
                <a:t>from voice impairment due to vocal fold scarring, yet it </a:t>
              </a:r>
              <a:r>
                <a:rPr lang="en-US" sz="2200" b="1" dirty="0"/>
                <a:t>lacks a reliable treatment</a:t>
              </a:r>
              <a:r>
                <a:rPr lang="en-US" sz="2200" b="1" baseline="30000" dirty="0"/>
                <a:t>1</a:t>
              </a:r>
              <a:r>
                <a:rPr lang="en-US" sz="2200" dirty="0"/>
                <a:t>. </a:t>
              </a:r>
            </a:p>
            <a:p>
              <a:pPr marL="228623" indent="-228623" algn="just" defTabSz="169370">
                <a:spcAft>
                  <a:spcPct val="25000"/>
                </a:spcAft>
                <a:buFont typeface="Arial" panose="020B0604020202020204" pitchFamily="34" charset="0"/>
                <a:buChar char="•"/>
              </a:pPr>
              <a:r>
                <a:rPr lang="en-US" sz="2200" dirty="0"/>
                <a:t>localization of the biomaterials, and decreases the effectiveness of the treatment. One promising treatment involves the use of </a:t>
              </a:r>
              <a:r>
                <a:rPr lang="en-US" sz="2200" b="1" dirty="0"/>
                <a:t>soft biomaterials </a:t>
              </a:r>
              <a:r>
                <a:rPr lang="en-US" sz="2200" dirty="0"/>
                <a:t>aimed to restore viscoelasticity.  However, in scarred vocal fold tissue, the increased tissue density causes the injection pressure to increase which hinders proper </a:t>
              </a:r>
            </a:p>
            <a:p>
              <a:pPr marL="228623" indent="-228623" algn="just" defTabSz="169370">
                <a:spcAft>
                  <a:spcPct val="25000"/>
                </a:spcAft>
                <a:buFont typeface="Arial" panose="020B0604020202020204" pitchFamily="34" charset="0"/>
                <a:buChar char="•"/>
              </a:pPr>
              <a:r>
                <a:rPr lang="en-US" sz="2200" dirty="0"/>
                <a:t>Our proposed solution is to develop an endoscope capable of reducing the resistance of the tissue, by creating </a:t>
              </a:r>
              <a:r>
                <a:rPr lang="en-US" sz="2200" b="1" dirty="0"/>
                <a:t>sub-epithelial voids </a:t>
              </a:r>
              <a:r>
                <a:rPr lang="en-US" sz="2200" dirty="0"/>
                <a:t>through tissue ablation using ultra-short laser pulses</a:t>
              </a:r>
              <a:r>
                <a:rPr lang="en-US" sz="2200" baseline="30000" dirty="0"/>
                <a:t>2,3</a:t>
              </a:r>
              <a:r>
                <a:rPr lang="en-US" sz="2200" dirty="0"/>
                <a:t>.</a:t>
              </a:r>
              <a:endParaRPr lang="en-US" sz="2200" dirty="0">
                <a:solidFill>
                  <a:srgbClr val="000000"/>
                </a:solidFill>
                <a:latin typeface="Arial" panose="020B0604020202020204" pitchFamily="34" charset="0"/>
                <a:cs typeface="Arial" panose="020B0604020202020204" pitchFamily="34" charset="0"/>
              </a:endParaRPr>
            </a:p>
          </p:txBody>
        </p:sp>
        <p:sp>
          <p:nvSpPr>
            <p:cNvPr id="12" name="TextBox 11"/>
            <p:cNvSpPr txBox="1"/>
            <p:nvPr/>
          </p:nvSpPr>
          <p:spPr>
            <a:xfrm>
              <a:off x="256639" y="7508556"/>
              <a:ext cx="8553849" cy="1549870"/>
            </a:xfrm>
            <a:prstGeom prst="rect">
              <a:avLst/>
            </a:prstGeom>
            <a:noFill/>
          </p:spPr>
          <p:txBody>
            <a:bodyPr wrap="square" rtlCol="0">
              <a:spAutoFit/>
            </a:bodyPr>
            <a:lstStyle/>
            <a:p>
              <a:pPr marL="228623" indent="-228623" algn="just">
                <a:buFont typeface="Arial" panose="020B0604020202020204" pitchFamily="34" charset="0"/>
                <a:buChar char="•"/>
              </a:pPr>
              <a:r>
                <a:rPr lang="en-US" sz="2200" dirty="0"/>
                <a:t>The challenge facing the development of this probe is that there is a lack of means to flexibly deliver the light to clinical sites, and patients. </a:t>
              </a:r>
            </a:p>
            <a:p>
              <a:pPr marL="228623" indent="-228623" algn="just">
                <a:buFont typeface="Arial" panose="020B0604020202020204" pitchFamily="34" charset="0"/>
                <a:buChar char="•"/>
              </a:pPr>
              <a:r>
                <a:rPr lang="en-US" sz="2200" dirty="0"/>
                <a:t>Additionally, the fiber must be able to deliver </a:t>
              </a:r>
              <a:r>
                <a:rPr lang="en-US" sz="2200" b="1" dirty="0"/>
                <a:t>high power laser pulses </a:t>
              </a:r>
              <a:r>
                <a:rPr lang="en-US" sz="2200" dirty="0"/>
                <a:t>at high repetition rates.  This minimizes the ablation time for such a large field of view. </a:t>
              </a:r>
            </a:p>
            <a:p>
              <a:pPr marL="228623" indent="-228623" algn="just">
                <a:buFont typeface="Arial" panose="020B0604020202020204" pitchFamily="34" charset="0"/>
                <a:buChar char="•"/>
              </a:pPr>
              <a:r>
                <a:rPr lang="en-US" sz="2200" dirty="0"/>
                <a:t>To address this issue, a unique photonic crystal fiber with an air core will be used.</a:t>
              </a:r>
            </a:p>
            <a:p>
              <a:pPr marL="228623" indent="-228623" algn="just">
                <a:buFont typeface="Arial" panose="020B0604020202020204" pitchFamily="34" charset="0"/>
                <a:buChar char="•"/>
              </a:pPr>
              <a:r>
                <a:rPr lang="en-US" sz="2200" dirty="0"/>
                <a:t>We are developing an </a:t>
              </a:r>
              <a:r>
                <a:rPr lang="en-US" sz="2200" b="1" dirty="0"/>
                <a:t>‘Ultrafast Laser Scalpel</a:t>
              </a:r>
              <a:r>
                <a:rPr lang="en-US" sz="2200" dirty="0"/>
                <a:t>’ which will be able to deliver the light to clinical sites and patients.   </a:t>
              </a:r>
            </a:p>
          </p:txBody>
        </p:sp>
        <p:sp>
          <p:nvSpPr>
            <p:cNvPr id="13" name="Rectangle 525"/>
            <p:cNvSpPr>
              <a:spLocks noChangeArrowheads="1"/>
            </p:cNvSpPr>
            <p:nvPr/>
          </p:nvSpPr>
          <p:spPr bwMode="auto">
            <a:xfrm>
              <a:off x="8475" y="2448908"/>
              <a:ext cx="4064000" cy="281990"/>
            </a:xfrm>
            <a:prstGeom prst="rect">
              <a:avLst/>
            </a:prstGeom>
            <a:noFill/>
            <a:ln w="9525">
              <a:noFill/>
              <a:miter lim="800000"/>
              <a:headEnd/>
              <a:tailEnd/>
            </a:ln>
          </p:spPr>
          <p:txBody>
            <a:bodyPr lIns="16931" tIns="8466" rIns="16931" bIns="8466">
              <a:spAutoFit/>
            </a:bodyPr>
            <a:lstStyle/>
            <a:p>
              <a:pPr marL="228648" indent="-138319" algn="ctr" defTabSz="169370">
                <a:spcAft>
                  <a:spcPct val="25000"/>
                </a:spcAft>
                <a:buAutoNum type="romanUcPeriod"/>
              </a:pPr>
              <a:r>
                <a:rPr lang="en-US" sz="2800" b="1" dirty="0">
                  <a:solidFill>
                    <a:srgbClr val="000000"/>
                  </a:solidFill>
                  <a:latin typeface="Arial" panose="020B0604020202020204" pitchFamily="34" charset="0"/>
                  <a:cs typeface="Arial" panose="020B0604020202020204" pitchFamily="34" charset="0"/>
                </a:rPr>
                <a:t>Objective</a:t>
              </a:r>
            </a:p>
          </p:txBody>
        </p:sp>
        <p:pic>
          <p:nvPicPr>
            <p:cNvPr id="39" name="Picture 38"/>
            <p:cNvPicPr/>
            <p:nvPr/>
          </p:nvPicPr>
          <p:blipFill>
            <a:blip r:embed="rId7" cstate="print"/>
            <a:srcRect/>
            <a:stretch>
              <a:fillRect/>
            </a:stretch>
          </p:blipFill>
          <p:spPr bwMode="auto">
            <a:xfrm>
              <a:off x="1040567" y="5813834"/>
              <a:ext cx="6846800" cy="1444091"/>
            </a:xfrm>
            <a:prstGeom prst="rect">
              <a:avLst/>
            </a:prstGeom>
            <a:noFill/>
            <a:ln w="9525">
              <a:noFill/>
              <a:miter lim="800000"/>
              <a:headEnd/>
              <a:tailEnd/>
            </a:ln>
            <a:effectLst/>
          </p:spPr>
        </p:pic>
        <p:grpSp>
          <p:nvGrpSpPr>
            <p:cNvPr id="11" name="Group 10"/>
            <p:cNvGrpSpPr/>
            <p:nvPr/>
          </p:nvGrpSpPr>
          <p:grpSpPr>
            <a:xfrm>
              <a:off x="1040568" y="9165208"/>
              <a:ext cx="6763149" cy="2624727"/>
              <a:chOff x="-286986" y="15515551"/>
              <a:chExt cx="11346577" cy="4278012"/>
            </a:xfrm>
          </p:grpSpPr>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986" y="15515551"/>
                <a:ext cx="11019689" cy="3312533"/>
              </a:xfrm>
              <a:prstGeom prst="rect">
                <a:avLst/>
              </a:prstGeom>
            </p:spPr>
          </p:pic>
          <p:sp>
            <p:nvSpPr>
              <p:cNvPr id="43" name="TextBox 42"/>
              <p:cNvSpPr txBox="1">
                <a:spLocks noChangeArrowheads="1"/>
              </p:cNvSpPr>
              <p:nvPr/>
            </p:nvSpPr>
            <p:spPr bwMode="auto">
              <a:xfrm>
                <a:off x="7597877" y="18840445"/>
                <a:ext cx="3461714" cy="95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b="1" dirty="0">
                    <a:solidFill>
                      <a:srgbClr val="FF0000"/>
                    </a:solidFill>
                    <a:latin typeface="+mn-lt"/>
                    <a:cs typeface="Times New Roman" panose="02020603050405020304" pitchFamily="18" charset="0"/>
                  </a:rPr>
                  <a:t>An Handheld Ultrafast Laser Scalpel</a:t>
                </a:r>
              </a:p>
            </p:txBody>
          </p:sp>
        </p:grpSp>
        <p:sp>
          <p:nvSpPr>
            <p:cNvPr id="45" name="Rectangle 525"/>
            <p:cNvSpPr>
              <a:spLocks noChangeArrowheads="1"/>
            </p:cNvSpPr>
            <p:nvPr/>
          </p:nvSpPr>
          <p:spPr bwMode="auto">
            <a:xfrm>
              <a:off x="256639" y="11629971"/>
              <a:ext cx="3831166" cy="298132"/>
            </a:xfrm>
            <a:prstGeom prst="rect">
              <a:avLst/>
            </a:prstGeom>
            <a:noFill/>
            <a:ln w="9525">
              <a:noFill/>
              <a:miter lim="800000"/>
              <a:headEnd/>
              <a:tailEnd/>
            </a:ln>
          </p:spPr>
          <p:txBody>
            <a:bodyPr wrap="square" lIns="42328" tIns="21164" rIns="42328" bIns="21164">
              <a:spAutoFit/>
            </a:bodyPr>
            <a:lstStyle/>
            <a:p>
              <a:pPr algn="ctr" defTabSz="423359">
                <a:spcAft>
                  <a:spcPct val="25000"/>
                </a:spcAft>
                <a:tabLst>
                  <a:tab pos="395135" algn="l"/>
                </a:tabLst>
              </a:pPr>
              <a:r>
                <a:rPr lang="en-US" sz="2800" b="1" dirty="0">
                  <a:solidFill>
                    <a:srgbClr val="000000"/>
                  </a:solidFill>
                  <a:latin typeface="Arial" pitchFamily="34" charset="0"/>
                  <a:cs typeface="Arial" pitchFamily="34" charset="0"/>
                </a:rPr>
                <a:t>II. Table-Top Studies</a:t>
              </a:r>
              <a:endParaRPr lang="en-US" sz="2800" i="1" dirty="0">
                <a:solidFill>
                  <a:srgbClr val="000000"/>
                </a:solidFill>
                <a:latin typeface="Arial" pitchFamily="34" charset="0"/>
                <a:cs typeface="Arial" pitchFamily="34" charset="0"/>
              </a:endParaRPr>
            </a:p>
          </p:txBody>
        </p:sp>
        <p:grpSp>
          <p:nvGrpSpPr>
            <p:cNvPr id="15" name="Group 14"/>
            <p:cNvGrpSpPr/>
            <p:nvPr/>
          </p:nvGrpSpPr>
          <p:grpSpPr>
            <a:xfrm>
              <a:off x="256639" y="11997435"/>
              <a:ext cx="8000980" cy="2361846"/>
              <a:chOff x="-1476957" y="26004560"/>
              <a:chExt cx="12001471" cy="3542769"/>
            </a:xfrm>
          </p:grpSpPr>
          <p:pic>
            <p:nvPicPr>
              <p:cNvPr id="52" name="Picture 51"/>
              <p:cNvPicPr/>
              <p:nvPr/>
            </p:nvPicPr>
            <p:blipFill>
              <a:blip r:embed="rId9"/>
              <a:srcRect/>
              <a:stretch>
                <a:fillRect/>
              </a:stretch>
            </p:blipFill>
            <p:spPr bwMode="auto">
              <a:xfrm>
                <a:off x="4428791" y="26388458"/>
                <a:ext cx="5351883" cy="1946082"/>
              </a:xfrm>
              <a:prstGeom prst="rect">
                <a:avLst/>
              </a:prstGeom>
              <a:noFill/>
            </p:spPr>
          </p:pic>
          <p:sp>
            <p:nvSpPr>
              <p:cNvPr id="57" name="Rectangle 56"/>
              <p:cNvSpPr/>
              <p:nvPr/>
            </p:nvSpPr>
            <p:spPr>
              <a:xfrm>
                <a:off x="-1476957" y="26512010"/>
                <a:ext cx="5940532" cy="2005144"/>
              </a:xfrm>
              <a:prstGeom prst="rect">
                <a:avLst/>
              </a:prstGeom>
            </p:spPr>
            <p:txBody>
              <a:bodyPr wrap="square">
                <a:spAutoFit/>
              </a:bodyPr>
              <a:lstStyle/>
              <a:p>
                <a:pPr algn="just"/>
                <a:r>
                  <a:rPr lang="en-US" sz="2200" b="1" dirty="0">
                    <a:ea typeface="Times New Roman" panose="02020603050405020304" pitchFamily="18" charset="0"/>
                    <a:cs typeface="Arial" panose="020B0604020202020204" pitchFamily="34" charset="0"/>
                  </a:rPr>
                  <a:t>Injection of PEG30 biomaterial into scarred tissue with and without ablation</a:t>
                </a:r>
                <a:r>
                  <a:rPr lang="en-US" sz="2200" dirty="0">
                    <a:ea typeface="Times New Roman" panose="02020603050405020304" pitchFamily="18" charset="0"/>
                    <a:cs typeface="Arial" panose="020B0604020202020204" pitchFamily="34" charset="0"/>
                  </a:rPr>
                  <a:t>. Fluorescence images of </a:t>
                </a:r>
                <a:r>
                  <a:rPr lang="en-US" sz="2200" b="1" dirty="0">
                    <a:ea typeface="Times New Roman" panose="02020603050405020304" pitchFamily="18" charset="0"/>
                    <a:cs typeface="Arial" panose="020B0604020202020204" pitchFamily="34" charset="0"/>
                  </a:rPr>
                  <a:t>a</a:t>
                </a:r>
                <a:r>
                  <a:rPr lang="en-US" sz="2200" dirty="0">
                    <a:ea typeface="Times New Roman" panose="02020603050405020304" pitchFamily="18" charset="0"/>
                    <a:cs typeface="Arial" panose="020B0604020202020204" pitchFamily="34" charset="0"/>
                  </a:rPr>
                  <a:t> injection without ablation, from left to right: before injection, just after the injection, and after cleaning the tissue</a:t>
                </a:r>
              </a:p>
            </p:txBody>
          </p:sp>
          <p:sp>
            <p:nvSpPr>
              <p:cNvPr id="58" name="Rectangle 525"/>
              <p:cNvSpPr>
                <a:spLocks noChangeArrowheads="1"/>
              </p:cNvSpPr>
              <p:nvPr/>
            </p:nvSpPr>
            <p:spPr bwMode="auto">
              <a:xfrm>
                <a:off x="-499360" y="26004560"/>
                <a:ext cx="9732210" cy="330957"/>
              </a:xfrm>
              <a:prstGeom prst="rect">
                <a:avLst/>
              </a:prstGeom>
              <a:noFill/>
              <a:ln w="9525">
                <a:noFill/>
                <a:miter lim="800000"/>
                <a:headEnd/>
                <a:tailEnd/>
              </a:ln>
            </p:spPr>
            <p:txBody>
              <a:bodyPr wrap="square" lIns="42328" tIns="21164" rIns="42328" bIns="21164">
                <a:spAutoFit/>
              </a:bodyPr>
              <a:lstStyle/>
              <a:p>
                <a:pPr algn="just" defTabSz="423359">
                  <a:spcAft>
                    <a:spcPct val="25000"/>
                  </a:spcAft>
                  <a:tabLst>
                    <a:tab pos="395135" algn="l"/>
                  </a:tabLst>
                </a:pPr>
                <a:r>
                  <a:rPr lang="en-US" sz="2000" b="1" u="sng" dirty="0">
                    <a:solidFill>
                      <a:srgbClr val="000000"/>
                    </a:solidFill>
                    <a:cs typeface="Arial" pitchFamily="34" charset="0"/>
                  </a:rPr>
                  <a:t>Goal: </a:t>
                </a:r>
                <a:r>
                  <a:rPr lang="en-US" sz="2000" u="sng" dirty="0">
                    <a:solidFill>
                      <a:srgbClr val="000000"/>
                    </a:solidFill>
                    <a:cs typeface="Arial" pitchFamily="34" charset="0"/>
                  </a:rPr>
                  <a:t>To test the feasibility of biomaterial injection into </a:t>
                </a:r>
                <a:r>
                  <a:rPr lang="en-US" sz="2000" u="sng" dirty="0" err="1">
                    <a:solidFill>
                      <a:srgbClr val="000000"/>
                    </a:solidFill>
                    <a:cs typeface="Arial" pitchFamily="34" charset="0"/>
                  </a:rPr>
                  <a:t>subeptihlelial</a:t>
                </a:r>
                <a:r>
                  <a:rPr lang="en-US" sz="2000" u="sng" dirty="0">
                    <a:solidFill>
                      <a:srgbClr val="000000"/>
                    </a:solidFill>
                    <a:cs typeface="Arial" pitchFamily="34" charset="0"/>
                  </a:rPr>
                  <a:t> void</a:t>
                </a:r>
                <a:endParaRPr lang="en-US" sz="2000" i="1" u="sng" dirty="0">
                  <a:solidFill>
                    <a:srgbClr val="000000"/>
                  </a:solidFill>
                  <a:cs typeface="Arial" pitchFamily="34" charset="0"/>
                </a:endParaRPr>
              </a:p>
            </p:txBody>
          </p:sp>
          <p:sp>
            <p:nvSpPr>
              <p:cNvPr id="18" name="TextBox 17"/>
              <p:cNvSpPr txBox="1"/>
              <p:nvPr/>
            </p:nvSpPr>
            <p:spPr>
              <a:xfrm>
                <a:off x="-1476957" y="28501167"/>
                <a:ext cx="12001471" cy="1046162"/>
              </a:xfrm>
              <a:prstGeom prst="rect">
                <a:avLst/>
              </a:prstGeom>
              <a:noFill/>
            </p:spPr>
            <p:txBody>
              <a:bodyPr wrap="square" rtlCol="0">
                <a:spAutoFit/>
              </a:bodyPr>
              <a:lstStyle/>
              <a:p>
                <a:pPr lvl="0" algn="just"/>
                <a:r>
                  <a:rPr lang="en-US" sz="2200" dirty="0">
                    <a:solidFill>
                      <a:prstClr val="black"/>
                    </a:solidFill>
                    <a:ea typeface="Times New Roman" panose="02020603050405020304" pitchFamily="18" charset="0"/>
                    <a:cs typeface="Arial" panose="020B0604020202020204" pitchFamily="34" charset="0"/>
                  </a:rPr>
                  <a:t>surface showing that it was not possible to inject and localize the biomaterial inside the scar tissue. The dashed lines indicate the region of injection. </a:t>
                </a:r>
                <a:r>
                  <a:rPr lang="en-US" sz="2200" b="1" dirty="0">
                    <a:solidFill>
                      <a:prstClr val="black"/>
                    </a:solidFill>
                    <a:ea typeface="Times New Roman" panose="02020603050405020304" pitchFamily="18" charset="0"/>
                    <a:cs typeface="Arial" panose="020B0604020202020204" pitchFamily="34" charset="0"/>
                  </a:rPr>
                  <a:t>b</a:t>
                </a:r>
                <a:r>
                  <a:rPr lang="en-US" sz="2200" dirty="0">
                    <a:solidFill>
                      <a:prstClr val="black"/>
                    </a:solidFill>
                    <a:ea typeface="Times New Roman" panose="02020603050405020304" pitchFamily="18" charset="0"/>
                    <a:cs typeface="Arial" panose="020B0604020202020204" pitchFamily="34" charset="0"/>
                  </a:rPr>
                  <a:t> Injection into an ablated void of 2x1 mm</a:t>
                </a:r>
                <a:r>
                  <a:rPr lang="en-US" sz="2200" baseline="30000" dirty="0">
                    <a:solidFill>
                      <a:prstClr val="black"/>
                    </a:solidFill>
                    <a:ea typeface="Times New Roman" panose="02020603050405020304" pitchFamily="18" charset="0"/>
                    <a:cs typeface="Arial" panose="020B0604020202020204" pitchFamily="34" charset="0"/>
                  </a:rPr>
                  <a:t>2</a:t>
                </a:r>
                <a:r>
                  <a:rPr lang="en-US" sz="2200" dirty="0">
                    <a:solidFill>
                      <a:prstClr val="black"/>
                    </a:solidFill>
                    <a:ea typeface="Times New Roman" panose="02020603050405020304" pitchFamily="18" charset="0"/>
                    <a:cs typeface="Arial" panose="020B0604020202020204" pitchFamily="34" charset="0"/>
                  </a:rPr>
                  <a:t> size after wiping of tissue surface</a:t>
                </a:r>
                <a:r>
                  <a:rPr lang="en-US" sz="2200" baseline="30000" dirty="0">
                    <a:solidFill>
                      <a:prstClr val="black"/>
                    </a:solidFill>
                    <a:ea typeface="Times New Roman" panose="02020603050405020304" pitchFamily="18" charset="0"/>
                    <a:cs typeface="Arial" panose="020B0604020202020204" pitchFamily="34" charset="0"/>
                  </a:rPr>
                  <a:t>5</a:t>
                </a:r>
                <a:r>
                  <a:rPr lang="en-US" sz="2200" dirty="0">
                    <a:solidFill>
                      <a:prstClr val="black"/>
                    </a:solidFill>
                    <a:ea typeface="Times New Roman" panose="02020603050405020304" pitchFamily="18" charset="0"/>
                    <a:cs typeface="Arial" panose="020B0604020202020204" pitchFamily="34" charset="0"/>
                  </a:rPr>
                  <a:t>.</a:t>
                </a:r>
              </a:p>
            </p:txBody>
          </p:sp>
        </p:grpSp>
      </p:grpSp>
      <p:sp>
        <p:nvSpPr>
          <p:cNvPr id="59" name="Rectangle 58"/>
          <p:cNvSpPr/>
          <p:nvPr/>
        </p:nvSpPr>
        <p:spPr>
          <a:xfrm>
            <a:off x="11612695" y="2046993"/>
            <a:ext cx="10514121" cy="1948901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grpSp>
        <p:nvGrpSpPr>
          <p:cNvPr id="62" name="Group 61"/>
          <p:cNvGrpSpPr/>
          <p:nvPr/>
        </p:nvGrpSpPr>
        <p:grpSpPr>
          <a:xfrm>
            <a:off x="12088062" y="10884514"/>
            <a:ext cx="9715500" cy="1730038"/>
            <a:chOff x="11682969" y="22883185"/>
            <a:chExt cx="9715500" cy="1730038"/>
          </a:xfrm>
        </p:grpSpPr>
        <p:pic>
          <p:nvPicPr>
            <p:cNvPr id="63"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82969" y="22883185"/>
              <a:ext cx="971550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4" name="TextBox 63"/>
            <p:cNvSpPr txBox="1"/>
            <p:nvPr/>
          </p:nvSpPr>
          <p:spPr>
            <a:xfrm>
              <a:off x="12631059" y="23597560"/>
              <a:ext cx="7162800" cy="1015663"/>
            </a:xfrm>
            <a:prstGeom prst="rect">
              <a:avLst/>
            </a:prstGeom>
            <a:noFill/>
          </p:spPr>
          <p:txBody>
            <a:bodyPr wrap="square" rtlCol="0">
              <a:spAutoFit/>
            </a:bodyPr>
            <a:lstStyle/>
            <a:p>
              <a:r>
                <a:rPr lang="en-US" sz="2000" b="1" dirty="0"/>
                <a:t>Design of the housing component of the probe.  The SQUIGGLE motor, </a:t>
              </a:r>
              <a:r>
                <a:rPr lang="en-US" sz="2000" b="1" dirty="0" err="1"/>
                <a:t>Micromo</a:t>
              </a:r>
              <a:r>
                <a:rPr lang="en-US" sz="2000" b="1" dirty="0"/>
                <a:t>, and the platform can be seen on the right side in blue. </a:t>
              </a:r>
            </a:p>
          </p:txBody>
        </p:sp>
      </p:grpSp>
      <p:pic>
        <p:nvPicPr>
          <p:cNvPr id="65" name="Picture 64"/>
          <p:cNvPicPr>
            <a:picLocks noChangeAspect="1"/>
          </p:cNvPicPr>
          <p:nvPr/>
        </p:nvPicPr>
        <p:blipFill>
          <a:blip r:embed="rId11"/>
          <a:stretch>
            <a:fillRect/>
          </a:stretch>
        </p:blipFill>
        <p:spPr>
          <a:xfrm>
            <a:off x="11967922" y="16575142"/>
            <a:ext cx="9955779" cy="1187787"/>
          </a:xfrm>
          <a:prstGeom prst="rect">
            <a:avLst/>
          </a:prstGeom>
        </p:spPr>
      </p:pic>
      <p:sp>
        <p:nvSpPr>
          <p:cNvPr id="66" name="TextBox 65"/>
          <p:cNvSpPr txBox="1"/>
          <p:nvPr/>
        </p:nvSpPr>
        <p:spPr>
          <a:xfrm>
            <a:off x="13413647" y="17936829"/>
            <a:ext cx="7162800" cy="1015663"/>
          </a:xfrm>
          <a:prstGeom prst="rect">
            <a:avLst/>
          </a:prstGeom>
          <a:noFill/>
        </p:spPr>
        <p:txBody>
          <a:bodyPr wrap="square" rtlCol="0">
            <a:spAutoFit/>
          </a:bodyPr>
          <a:lstStyle/>
          <a:p>
            <a:r>
              <a:rPr lang="en-US" sz="2000" b="1" dirty="0"/>
              <a:t>Current design of probe.  Adjustments to ensure precision include advanced alignment system and spring to assist in return to original position.</a:t>
            </a:r>
          </a:p>
        </p:txBody>
      </p:sp>
      <p:pic>
        <p:nvPicPr>
          <p:cNvPr id="68" name="Content Placeholder 4"/>
          <p:cNvPicPr>
            <a:picLocks noChangeAspect="1"/>
          </p:cNvPicPr>
          <p:nvPr/>
        </p:nvPicPr>
        <p:blipFill>
          <a:blip r:embed="rId12"/>
          <a:stretch>
            <a:fillRect/>
          </a:stretch>
        </p:blipFill>
        <p:spPr>
          <a:xfrm rot="5400000">
            <a:off x="25365230" y="3493132"/>
            <a:ext cx="3050712" cy="5464329"/>
          </a:xfrm>
          <a:prstGeom prst="rect">
            <a:avLst/>
          </a:prstGeom>
        </p:spPr>
      </p:pic>
      <p:pic>
        <p:nvPicPr>
          <p:cNvPr id="69" name="Picture 68"/>
          <p:cNvPicPr>
            <a:picLocks noChangeAspect="1"/>
          </p:cNvPicPr>
          <p:nvPr/>
        </p:nvPicPr>
        <p:blipFill>
          <a:blip r:embed="rId13"/>
          <a:stretch>
            <a:fillRect/>
          </a:stretch>
        </p:blipFill>
        <p:spPr>
          <a:xfrm>
            <a:off x="22227756" y="10306664"/>
            <a:ext cx="4954610" cy="3294977"/>
          </a:xfrm>
          <a:prstGeom prst="rect">
            <a:avLst/>
          </a:prstGeom>
        </p:spPr>
      </p:pic>
      <p:pic>
        <p:nvPicPr>
          <p:cNvPr id="70" name="Picture 69"/>
          <p:cNvPicPr>
            <a:picLocks noChangeAspect="1"/>
          </p:cNvPicPr>
          <p:nvPr/>
        </p:nvPicPr>
        <p:blipFill>
          <a:blip r:embed="rId14"/>
          <a:stretch>
            <a:fillRect/>
          </a:stretch>
        </p:blipFill>
        <p:spPr>
          <a:xfrm>
            <a:off x="27010468" y="10324262"/>
            <a:ext cx="5224566" cy="3067714"/>
          </a:xfrm>
          <a:prstGeom prst="rect">
            <a:avLst/>
          </a:prstGeom>
        </p:spPr>
      </p:pic>
      <p:sp>
        <p:nvSpPr>
          <p:cNvPr id="54" name="Rectangle 53"/>
          <p:cNvSpPr/>
          <p:nvPr/>
        </p:nvSpPr>
        <p:spPr>
          <a:xfrm>
            <a:off x="22143397" y="2046993"/>
            <a:ext cx="10263535" cy="1948901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spTree>
    <p:extLst>
      <p:ext uri="{BB962C8B-B14F-4D97-AF65-F5344CB8AC3E}">
        <p14:creationId xmlns:p14="http://schemas.microsoft.com/office/powerpoint/2010/main" val="33097376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4149</TotalTime>
  <Words>1092</Words>
  <Application>Microsoft Office PowerPoint</Application>
  <PresentationFormat>Custom</PresentationFormat>
  <Paragraphs>86</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Arjun Rao</dc:creator>
  <cp:lastModifiedBy>Arjun Rao</cp:lastModifiedBy>
  <cp:revision>61</cp:revision>
  <dcterms:created xsi:type="dcterms:W3CDTF">2013-11-29T17:09:55Z</dcterms:created>
  <dcterms:modified xsi:type="dcterms:W3CDTF">2020-01-22T22:35:29Z</dcterms:modified>
</cp:coreProperties>
</file>